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Tools list done according to</a:t>
            </a:r>
          </a:p>
          <a:p>
            <a:endParaRPr lang="en-US"/>
          </a:p>
          <a:p>
            <a:r>
              <a:rPr lang="en-US"/>
              <a:t>NASA's report on Deep Space Habitability Design Guidelines Based on the NASA NextStep Phase 2 Ground Test Program.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Show excel with more parts </a:t>
            </a:r>
          </a:p>
          <a:p>
            <a:endParaRPr lang="en-US"/>
          </a:p>
          <a:p>
            <a:r>
              <a:rPr lang="en-US"/>
              <a:t> https://docs.google.com/spreadsheets/d/1KexUiFHVwFiIOf7H-w7W6lXTwijjgMINY08FUsNS7cw/edit#gid=0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73814" y="-6455636"/>
            <a:ext cx="16613224" cy="20217512"/>
            <a:chOff x="0" y="0"/>
            <a:chExt cx="22150966" cy="26956682"/>
          </a:xfrm>
        </p:grpSpPr>
        <p:sp>
          <p:nvSpPr>
            <p:cNvPr id="3" name="Freeform 3"/>
            <p:cNvSpPr/>
            <p:nvPr/>
          </p:nvSpPr>
          <p:spPr>
            <a:xfrm rot="-1553481">
              <a:off x="4487503" y="2542511"/>
              <a:ext cx="15120952" cy="15120952"/>
            </a:xfrm>
            <a:custGeom>
              <a:avLst/>
              <a:gdLst/>
              <a:ahLst/>
              <a:cxnLst/>
              <a:rect l="l" t="t" r="r" b="b"/>
              <a:pathLst>
                <a:path w="15120952" h="15120952">
                  <a:moveTo>
                    <a:pt x="0" y="0"/>
                  </a:moveTo>
                  <a:lnTo>
                    <a:pt x="15120952" y="0"/>
                  </a:lnTo>
                  <a:lnTo>
                    <a:pt x="15120952" y="15120951"/>
                  </a:lnTo>
                  <a:lnTo>
                    <a:pt x="0" y="15120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4" name="Group 4"/>
            <p:cNvGrpSpPr/>
            <p:nvPr/>
          </p:nvGrpSpPr>
          <p:grpSpPr>
            <a:xfrm rot="2400859">
              <a:off x="2047905" y="18640085"/>
              <a:ext cx="4187090" cy="7894621"/>
              <a:chOff x="0" y="0"/>
              <a:chExt cx="6350000" cy="5499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E2EDF1">
                  <a:alpha val="47843"/>
                </a:srgbClr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" name="Freeform 6"/>
            <p:cNvSpPr/>
            <p:nvPr/>
          </p:nvSpPr>
          <p:spPr>
            <a:xfrm rot="2400859">
              <a:off x="5821316" y="17163338"/>
              <a:ext cx="2391300" cy="3888292"/>
            </a:xfrm>
            <a:custGeom>
              <a:avLst/>
              <a:gdLst/>
              <a:ahLst/>
              <a:cxnLst/>
              <a:rect l="l" t="t" r="r" b="b"/>
              <a:pathLst>
                <a:path w="2391300" h="3888292">
                  <a:moveTo>
                    <a:pt x="0" y="0"/>
                  </a:moveTo>
                  <a:lnTo>
                    <a:pt x="2391299" y="0"/>
                  </a:lnTo>
                  <a:lnTo>
                    <a:pt x="2391299" y="3888292"/>
                  </a:lnTo>
                  <a:lnTo>
                    <a:pt x="0" y="388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152402" y="18058634"/>
              <a:ext cx="3567218" cy="3567218"/>
            </a:xfrm>
            <a:custGeom>
              <a:avLst/>
              <a:gdLst/>
              <a:ahLst/>
              <a:cxnLst/>
              <a:rect l="l" t="t" r="r" b="b"/>
              <a:pathLst>
                <a:path w="3567218" h="3567218">
                  <a:moveTo>
                    <a:pt x="0" y="0"/>
                  </a:moveTo>
                  <a:lnTo>
                    <a:pt x="3567218" y="0"/>
                  </a:lnTo>
                  <a:lnTo>
                    <a:pt x="3567218" y="3567218"/>
                  </a:lnTo>
                  <a:lnTo>
                    <a:pt x="0" y="3567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717770"/>
            <a:ext cx="11148996" cy="6851460"/>
            <a:chOff x="0" y="0"/>
            <a:chExt cx="14865328" cy="9135280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0152476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224">
                  <a:solidFill>
                    <a:srgbClr val="E2EDF1"/>
                  </a:solidFill>
                  <a:latin typeface="Montserrat Classic"/>
                </a:rPr>
                <a:t>2023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79783"/>
              <a:ext cx="14865328" cy="464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99"/>
                </a:lnSpc>
              </a:pPr>
              <a:r>
                <a:rPr lang="en-US" sz="6499">
                  <a:solidFill>
                    <a:srgbClr val="E2EDF1"/>
                  </a:solidFill>
                  <a:latin typeface="Montserrat Classic Bold"/>
                </a:rPr>
                <a:t>DEMO SESSION FOR DORAHACKS: </a:t>
              </a:r>
            </a:p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E2EDF1"/>
                  </a:solidFill>
                  <a:latin typeface="Montserrat Classic Bold"/>
                </a:rPr>
                <a:t>OUTFITTING A MARS HABITAT</a:t>
              </a:r>
            </a:p>
            <a:p>
              <a:pPr>
                <a:lnSpc>
                  <a:spcPts val="6000"/>
                </a:lnSpc>
              </a:pPr>
              <a:endParaRPr lang="en-US" sz="5000">
                <a:solidFill>
                  <a:srgbClr val="E2EDF1"/>
                </a:solidFill>
                <a:latin typeface="Montserrat Classic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369220"/>
              <a:ext cx="10152477" cy="2766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 spc="212">
                  <a:solidFill>
                    <a:srgbClr val="E2EDF1"/>
                  </a:solidFill>
                  <a:latin typeface="Montserrat Classic"/>
                </a:rPr>
                <a:t>tAMing particles</a:t>
              </a:r>
            </a:p>
            <a:p>
              <a:pPr>
                <a:lnSpc>
                  <a:spcPts val="4200"/>
                </a:lnSpc>
              </a:pPr>
              <a:r>
                <a:rPr lang="en-US" sz="2800" spc="212">
                  <a:solidFill>
                    <a:srgbClr val="E2EDF1"/>
                  </a:solidFill>
                  <a:latin typeface="Montserrat Classic"/>
                </a:rPr>
                <a:t>the winners of Best Use of Technology at NASA Space Apps 2022 challenge.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62921" y="4779575"/>
            <a:ext cx="13214608" cy="2825723"/>
            <a:chOff x="0" y="0"/>
            <a:chExt cx="17619478" cy="3767630"/>
          </a:xfrm>
        </p:grpSpPr>
        <p:sp>
          <p:nvSpPr>
            <p:cNvPr id="3" name="TextBox 3"/>
            <p:cNvSpPr txBox="1"/>
            <p:nvPr/>
          </p:nvSpPr>
          <p:spPr>
            <a:xfrm>
              <a:off x="6" y="0"/>
              <a:ext cx="17619471" cy="1390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83"/>
                </a:lnSpc>
              </a:pPr>
              <a:r>
                <a:rPr lang="en-US" sz="6903">
                  <a:solidFill>
                    <a:srgbClr val="E2EDF1"/>
                  </a:solidFill>
                  <a:latin typeface="Montserrat Classic Bold"/>
                </a:rPr>
                <a:t>Discussion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3371"/>
              <a:ext cx="17619478" cy="694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998860" y="-4496199"/>
            <a:ext cx="16613224" cy="20217512"/>
            <a:chOff x="0" y="0"/>
            <a:chExt cx="22150966" cy="26956682"/>
          </a:xfrm>
        </p:grpSpPr>
        <p:sp>
          <p:nvSpPr>
            <p:cNvPr id="6" name="Freeform 6"/>
            <p:cNvSpPr/>
            <p:nvPr/>
          </p:nvSpPr>
          <p:spPr>
            <a:xfrm rot="-1553481">
              <a:off x="4487503" y="2542511"/>
              <a:ext cx="15120952" cy="15120952"/>
            </a:xfrm>
            <a:custGeom>
              <a:avLst/>
              <a:gdLst/>
              <a:ahLst/>
              <a:cxnLst/>
              <a:rect l="l" t="t" r="r" b="b"/>
              <a:pathLst>
                <a:path w="15120952" h="15120952">
                  <a:moveTo>
                    <a:pt x="0" y="0"/>
                  </a:moveTo>
                  <a:lnTo>
                    <a:pt x="15120952" y="0"/>
                  </a:lnTo>
                  <a:lnTo>
                    <a:pt x="15120952" y="15120951"/>
                  </a:lnTo>
                  <a:lnTo>
                    <a:pt x="0" y="15120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7" name="Group 7"/>
            <p:cNvGrpSpPr/>
            <p:nvPr/>
          </p:nvGrpSpPr>
          <p:grpSpPr>
            <a:xfrm rot="2400859">
              <a:off x="2047905" y="18640085"/>
              <a:ext cx="4187090" cy="7894621"/>
              <a:chOff x="0" y="0"/>
              <a:chExt cx="6350000" cy="54991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E2EDF1">
                  <a:alpha val="47843"/>
                </a:srgbClr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2400859">
              <a:off x="5821316" y="17163338"/>
              <a:ext cx="2391300" cy="3888292"/>
            </a:xfrm>
            <a:custGeom>
              <a:avLst/>
              <a:gdLst/>
              <a:ahLst/>
              <a:cxnLst/>
              <a:rect l="l" t="t" r="r" b="b"/>
              <a:pathLst>
                <a:path w="2391300" h="3888292">
                  <a:moveTo>
                    <a:pt x="0" y="0"/>
                  </a:moveTo>
                  <a:lnTo>
                    <a:pt x="2391299" y="0"/>
                  </a:lnTo>
                  <a:lnTo>
                    <a:pt x="2391299" y="3888292"/>
                  </a:lnTo>
                  <a:lnTo>
                    <a:pt x="0" y="388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152402" y="18058634"/>
              <a:ext cx="3567218" cy="3567218"/>
            </a:xfrm>
            <a:custGeom>
              <a:avLst/>
              <a:gdLst/>
              <a:ahLst/>
              <a:cxnLst/>
              <a:rect l="l" t="t" r="r" b="b"/>
              <a:pathLst>
                <a:path w="3567218" h="3567218">
                  <a:moveTo>
                    <a:pt x="0" y="0"/>
                  </a:moveTo>
                  <a:lnTo>
                    <a:pt x="3567218" y="0"/>
                  </a:lnTo>
                  <a:lnTo>
                    <a:pt x="3567218" y="3567218"/>
                  </a:lnTo>
                  <a:lnTo>
                    <a:pt x="0" y="3567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4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87118" y="7981333"/>
            <a:ext cx="2200882" cy="2200882"/>
          </a:xfrm>
          <a:custGeom>
            <a:avLst/>
            <a:gdLst/>
            <a:ahLst/>
            <a:cxnLst/>
            <a:rect l="l" t="t" r="r" b="b"/>
            <a:pathLst>
              <a:path w="2200882" h="2200882">
                <a:moveTo>
                  <a:pt x="0" y="0"/>
                </a:moveTo>
                <a:lnTo>
                  <a:pt x="2200882" y="0"/>
                </a:lnTo>
                <a:lnTo>
                  <a:pt x="2200882" y="2200882"/>
                </a:lnTo>
                <a:lnTo>
                  <a:pt x="0" y="2200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374" y="-2072300"/>
            <a:ext cx="14352533" cy="11890576"/>
            <a:chOff x="0" y="0"/>
            <a:chExt cx="19136710" cy="15854101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19136708" cy="705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08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11228"/>
              <a:ext cx="19136710" cy="12742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67"/>
                </a:lnSpc>
              </a:pPr>
              <a:r>
                <a:rPr lang="en-US" sz="3511" spc="266">
                  <a:solidFill>
                    <a:srgbClr val="E2EDF1"/>
                  </a:solidFill>
                  <a:latin typeface="Montserrat Classic Bold"/>
                </a:rPr>
                <a:t>THE TEAM</a:t>
              </a:r>
            </a:p>
            <a:p>
              <a:pPr>
                <a:lnSpc>
                  <a:spcPts val="5267"/>
                </a:lnSpc>
              </a:pPr>
              <a:r>
                <a:rPr lang="en-US" sz="3511" spc="266">
                  <a:solidFill>
                    <a:srgbClr val="E2EDF1"/>
                  </a:solidFill>
                  <a:latin typeface="Montserrat Classic Bold"/>
                </a:rPr>
                <a:t>tAMing particles</a:t>
              </a:r>
            </a:p>
            <a:p>
              <a:pPr>
                <a:lnSpc>
                  <a:spcPts val="5267"/>
                </a:lnSpc>
              </a:pPr>
              <a:endParaRPr lang="en-US" sz="3511" spc="266">
                <a:solidFill>
                  <a:srgbClr val="E2EDF1"/>
                </a:solidFill>
                <a:latin typeface="Montserrat Classic Bold"/>
              </a:endParaRPr>
            </a:p>
            <a:p>
              <a:pPr>
                <a:lnSpc>
                  <a:spcPts val="4349"/>
                </a:lnSpc>
              </a:pPr>
              <a:r>
                <a:rPr lang="en-US" sz="2899" spc="220">
                  <a:solidFill>
                    <a:srgbClr val="E2EDF1"/>
                  </a:solidFill>
                  <a:latin typeface="Montserrat Classic"/>
                </a:rPr>
                <a:t>Domas G. - Process Manager at Kongsberg NanoAvionics</a:t>
              </a:r>
            </a:p>
            <a:p>
              <a:pPr>
                <a:lnSpc>
                  <a:spcPts val="4349"/>
                </a:lnSpc>
              </a:pPr>
              <a:endParaRPr lang="en-US" sz="2899" spc="220">
                <a:solidFill>
                  <a:srgbClr val="E2EDF1"/>
                </a:solidFill>
                <a:latin typeface="Montserrat Classic"/>
              </a:endParaRPr>
            </a:p>
            <a:p>
              <a:pPr>
                <a:lnSpc>
                  <a:spcPts val="4349"/>
                </a:lnSpc>
              </a:pPr>
              <a:endParaRPr lang="en-US" sz="2899" spc="220">
                <a:solidFill>
                  <a:srgbClr val="E2EDF1"/>
                </a:solidFill>
                <a:latin typeface="Montserrat Classic"/>
              </a:endParaRPr>
            </a:p>
            <a:p>
              <a:pPr>
                <a:lnSpc>
                  <a:spcPts val="4349"/>
                </a:lnSpc>
              </a:pPr>
              <a:r>
                <a:rPr lang="en-US" sz="2899" spc="220">
                  <a:solidFill>
                    <a:srgbClr val="E2EDF1"/>
                  </a:solidFill>
                  <a:latin typeface="Montserrat Classic"/>
                </a:rPr>
                <a:t>Karolis S. - Director of Engineering Ops at Kongsberg NanoAvionics </a:t>
              </a:r>
            </a:p>
            <a:p>
              <a:pPr>
                <a:lnSpc>
                  <a:spcPts val="4349"/>
                </a:lnSpc>
              </a:pPr>
              <a:endParaRPr lang="en-US" sz="2899" spc="220">
                <a:solidFill>
                  <a:srgbClr val="E2EDF1"/>
                </a:solidFill>
                <a:latin typeface="Montserrat Classic"/>
              </a:endParaRPr>
            </a:p>
            <a:p>
              <a:pPr>
                <a:lnSpc>
                  <a:spcPts val="4349"/>
                </a:lnSpc>
              </a:pPr>
              <a:endParaRPr lang="en-US" sz="2899" spc="220">
                <a:solidFill>
                  <a:srgbClr val="E2EDF1"/>
                </a:solidFill>
                <a:latin typeface="Montserrat Classic"/>
              </a:endParaRPr>
            </a:p>
            <a:p>
              <a:pPr>
                <a:lnSpc>
                  <a:spcPts val="4349"/>
                </a:lnSpc>
              </a:pPr>
              <a:r>
                <a:rPr lang="en-US" sz="2899" spc="220">
                  <a:solidFill>
                    <a:srgbClr val="E2EDF1"/>
                  </a:solidFill>
                  <a:latin typeface="Montserrat Classic"/>
                </a:rPr>
                <a:t>Justas M. - Mechanical design engineer at NanoAvionics</a:t>
              </a:r>
            </a:p>
            <a:p>
              <a:pPr>
                <a:lnSpc>
                  <a:spcPts val="4349"/>
                </a:lnSpc>
              </a:pPr>
              <a:endParaRPr lang="en-US" sz="2899" spc="220">
                <a:solidFill>
                  <a:srgbClr val="E2EDF1"/>
                </a:solidFill>
                <a:latin typeface="Montserrat Classic"/>
              </a:endParaRPr>
            </a:p>
            <a:p>
              <a:pPr>
                <a:lnSpc>
                  <a:spcPts val="4349"/>
                </a:lnSpc>
              </a:pPr>
              <a:endParaRPr lang="en-US" sz="2899" spc="220">
                <a:solidFill>
                  <a:srgbClr val="E2EDF1"/>
                </a:solidFill>
                <a:latin typeface="Montserrat Classic"/>
              </a:endParaRPr>
            </a:p>
            <a:p>
              <a:pPr>
                <a:lnSpc>
                  <a:spcPts val="4349"/>
                </a:lnSpc>
              </a:pPr>
              <a:r>
                <a:rPr lang="en-US" sz="2899" spc="220">
                  <a:solidFill>
                    <a:srgbClr val="E2EDF1"/>
                  </a:solidFill>
                  <a:latin typeface="Montserrat Classic"/>
                </a:rPr>
                <a:t>Paulius B. -  Mechanical design engineer at NanoAvionics</a:t>
              </a:r>
            </a:p>
            <a:p>
              <a:pPr>
                <a:lnSpc>
                  <a:spcPts val="4349"/>
                </a:lnSpc>
              </a:pPr>
              <a:endParaRPr lang="en-US" sz="2899" spc="220">
                <a:solidFill>
                  <a:srgbClr val="E2EDF1"/>
                </a:solidFill>
                <a:latin typeface="Montserrat Classic"/>
              </a:endParaRPr>
            </a:p>
            <a:p>
              <a:pPr>
                <a:lnSpc>
                  <a:spcPts val="4349"/>
                </a:lnSpc>
              </a:pPr>
              <a:endParaRPr lang="en-US" sz="2899" spc="220">
                <a:solidFill>
                  <a:srgbClr val="E2EDF1"/>
                </a:solidFill>
                <a:latin typeface="Montserrat Classic"/>
              </a:endParaRPr>
            </a:p>
            <a:p>
              <a:pPr>
                <a:lnSpc>
                  <a:spcPts val="4349"/>
                </a:lnSpc>
              </a:pPr>
              <a:r>
                <a:rPr lang="en-US" sz="2899" spc="220">
                  <a:solidFill>
                    <a:srgbClr val="E2EDF1"/>
                  </a:solidFill>
                  <a:latin typeface="Montserrat Classic"/>
                </a:rPr>
                <a:t>Kipras P. - Mechanical Engineering student</a:t>
              </a:r>
            </a:p>
            <a:p>
              <a:pPr>
                <a:lnSpc>
                  <a:spcPts val="4349"/>
                </a:lnSpc>
              </a:pPr>
              <a:endParaRPr lang="en-US" sz="2899" spc="220">
                <a:solidFill>
                  <a:srgbClr val="E2EDF1"/>
                </a:solidFill>
                <a:latin typeface="Montserrat Classic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5335078" y="754046"/>
            <a:ext cx="1646413" cy="1646413"/>
          </a:xfrm>
          <a:custGeom>
            <a:avLst/>
            <a:gdLst/>
            <a:ahLst/>
            <a:cxnLst/>
            <a:rect l="l" t="t" r="r" b="b"/>
            <a:pathLst>
              <a:path w="1646413" h="1646413">
                <a:moveTo>
                  <a:pt x="0" y="0"/>
                </a:moveTo>
                <a:lnTo>
                  <a:pt x="1646412" y="0"/>
                </a:lnTo>
                <a:lnTo>
                  <a:pt x="1646412" y="1646413"/>
                </a:lnTo>
                <a:lnTo>
                  <a:pt x="0" y="1646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5310983" y="2629059"/>
            <a:ext cx="1622318" cy="1622318"/>
          </a:xfrm>
          <a:custGeom>
            <a:avLst/>
            <a:gdLst/>
            <a:ahLst/>
            <a:cxnLst/>
            <a:rect l="l" t="t" r="r" b="b"/>
            <a:pathLst>
              <a:path w="1622318" h="1622318">
                <a:moveTo>
                  <a:pt x="0" y="0"/>
                </a:moveTo>
                <a:lnTo>
                  <a:pt x="1622318" y="0"/>
                </a:lnTo>
                <a:lnTo>
                  <a:pt x="1622318" y="1622317"/>
                </a:lnTo>
                <a:lnTo>
                  <a:pt x="0" y="1622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5323030" y="4479976"/>
            <a:ext cx="1622318" cy="1622318"/>
          </a:xfrm>
          <a:custGeom>
            <a:avLst/>
            <a:gdLst/>
            <a:ahLst/>
            <a:cxnLst/>
            <a:rect l="l" t="t" r="r" b="b"/>
            <a:pathLst>
              <a:path w="1622318" h="1622318">
                <a:moveTo>
                  <a:pt x="0" y="0"/>
                </a:moveTo>
                <a:lnTo>
                  <a:pt x="1622318" y="0"/>
                </a:lnTo>
                <a:lnTo>
                  <a:pt x="1622318" y="1622318"/>
                </a:lnTo>
                <a:lnTo>
                  <a:pt x="0" y="1622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5310983" y="6563567"/>
            <a:ext cx="1646413" cy="1646413"/>
          </a:xfrm>
          <a:custGeom>
            <a:avLst/>
            <a:gdLst/>
            <a:ahLst/>
            <a:cxnLst/>
            <a:rect l="l" t="t" r="r" b="b"/>
            <a:pathLst>
              <a:path w="1646413" h="1646413">
                <a:moveTo>
                  <a:pt x="0" y="0"/>
                </a:moveTo>
                <a:lnTo>
                  <a:pt x="1646413" y="0"/>
                </a:lnTo>
                <a:lnTo>
                  <a:pt x="1646413" y="1646412"/>
                </a:lnTo>
                <a:lnTo>
                  <a:pt x="0" y="1646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5323030" y="8439252"/>
            <a:ext cx="1670508" cy="1574889"/>
          </a:xfrm>
          <a:custGeom>
            <a:avLst/>
            <a:gdLst/>
            <a:ahLst/>
            <a:cxnLst/>
            <a:rect l="l" t="t" r="r" b="b"/>
            <a:pathLst>
              <a:path w="1670508" h="1574889">
                <a:moveTo>
                  <a:pt x="0" y="0"/>
                </a:moveTo>
                <a:lnTo>
                  <a:pt x="1670508" y="0"/>
                </a:lnTo>
                <a:lnTo>
                  <a:pt x="1670508" y="1574889"/>
                </a:lnTo>
                <a:lnTo>
                  <a:pt x="0" y="1574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2442" y="623671"/>
            <a:ext cx="17029077" cy="7687865"/>
            <a:chOff x="0" y="0"/>
            <a:chExt cx="22705436" cy="10250487"/>
          </a:xfrm>
        </p:grpSpPr>
        <p:sp>
          <p:nvSpPr>
            <p:cNvPr id="3" name="TextBox 3"/>
            <p:cNvSpPr txBox="1"/>
            <p:nvPr/>
          </p:nvSpPr>
          <p:spPr>
            <a:xfrm>
              <a:off x="8" y="-9525"/>
              <a:ext cx="22705428" cy="1590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421"/>
                </a:lnSpc>
              </a:pPr>
              <a:r>
                <a:rPr lang="en-US" sz="7851">
                  <a:solidFill>
                    <a:srgbClr val="E2EDF1"/>
                  </a:solidFill>
                  <a:latin typeface="Montserrat Classic Bold"/>
                </a:rPr>
                <a:t>The challenge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99006"/>
              <a:ext cx="22705436" cy="6751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7"/>
                </a:lnSpc>
              </a:pPr>
              <a:r>
                <a:rPr lang="en-US" sz="3364" spc="33">
                  <a:solidFill>
                    <a:srgbClr val="E2EDF1"/>
                  </a:solidFill>
                  <a:latin typeface="Montserrat Classic"/>
                </a:rPr>
                <a:t>OUTFITTING A MARS HABITAT.</a:t>
              </a:r>
            </a:p>
            <a:p>
              <a:pPr>
                <a:lnSpc>
                  <a:spcPts val="5047"/>
                </a:lnSpc>
              </a:pPr>
              <a:r>
                <a:rPr lang="en-US" sz="3364" spc="33">
                  <a:solidFill>
                    <a:srgbClr val="E2EDF1"/>
                  </a:solidFill>
                  <a:latin typeface="Montserrat Classic"/>
                </a:rPr>
                <a:t>Imagine you’re an astronaut who has newly arrived on the Red Planet. Your habitat has been pre-constructed for you, but, other than three 3-D printers, it doesn’t have most of the things you need to live and work. Your challenge is to design tools, furniture, and other items to assist you on your one-year mission.</a:t>
              </a:r>
            </a:p>
            <a:p>
              <a:pPr>
                <a:lnSpc>
                  <a:spcPts val="5047"/>
                </a:lnSpc>
              </a:pPr>
              <a:r>
                <a:rPr lang="en-US" sz="3364" spc="33">
                  <a:solidFill>
                    <a:srgbClr val="E2EDF1"/>
                  </a:solidFill>
                  <a:latin typeface="Montserrat Classic"/>
                </a:rPr>
                <a:t>Additionally, it is crucial to design a replacements rover wheel, which was damaged during landing. </a:t>
              </a:r>
            </a:p>
            <a:p>
              <a:pPr>
                <a:lnSpc>
                  <a:spcPts val="5047"/>
                </a:lnSpc>
              </a:pPr>
              <a:endParaRPr lang="en-US" sz="3364" spc="33">
                <a:solidFill>
                  <a:srgbClr val="E2EDF1"/>
                </a:solidFill>
                <a:latin typeface="Montserrat Classic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431460" y="7886521"/>
            <a:ext cx="2200882" cy="2200882"/>
          </a:xfrm>
          <a:custGeom>
            <a:avLst/>
            <a:gdLst/>
            <a:ahLst/>
            <a:cxnLst/>
            <a:rect l="l" t="t" r="r" b="b"/>
            <a:pathLst>
              <a:path w="2200882" h="2200882">
                <a:moveTo>
                  <a:pt x="0" y="0"/>
                </a:moveTo>
                <a:lnTo>
                  <a:pt x="2200882" y="0"/>
                </a:lnTo>
                <a:lnTo>
                  <a:pt x="2200882" y="2200883"/>
                </a:lnTo>
                <a:lnTo>
                  <a:pt x="0" y="2200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-1093198" y="8246951"/>
            <a:ext cx="19812000" cy="3105715"/>
            <a:chOff x="0" y="0"/>
            <a:chExt cx="26416000" cy="4140953"/>
          </a:xfrm>
        </p:grpSpPr>
        <p:sp>
          <p:nvSpPr>
            <p:cNvPr id="7" name="Freeform 7"/>
            <p:cNvSpPr/>
            <p:nvPr/>
          </p:nvSpPr>
          <p:spPr>
            <a:xfrm flipH="1">
              <a:off x="875286" y="1240688"/>
              <a:ext cx="3899914" cy="1579465"/>
            </a:xfrm>
            <a:custGeom>
              <a:avLst/>
              <a:gdLst/>
              <a:ahLst/>
              <a:cxnLst/>
              <a:rect l="l" t="t" r="r" b="b"/>
              <a:pathLst>
                <a:path w="3899914" h="1579465">
                  <a:moveTo>
                    <a:pt x="3899914" y="0"/>
                  </a:moveTo>
                  <a:lnTo>
                    <a:pt x="0" y="0"/>
                  </a:lnTo>
                  <a:lnTo>
                    <a:pt x="0" y="1579465"/>
                  </a:lnTo>
                  <a:lnTo>
                    <a:pt x="3899914" y="1579465"/>
                  </a:lnTo>
                  <a:lnTo>
                    <a:pt x="389991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 flipH="1">
              <a:off x="19452659" y="0"/>
              <a:ext cx="6963341" cy="2820153"/>
            </a:xfrm>
            <a:custGeom>
              <a:avLst/>
              <a:gdLst/>
              <a:ahLst/>
              <a:cxnLst/>
              <a:rect l="l" t="t" r="r" b="b"/>
              <a:pathLst>
                <a:path w="6963341" h="2820153">
                  <a:moveTo>
                    <a:pt x="6963341" y="0"/>
                  </a:moveTo>
                  <a:lnTo>
                    <a:pt x="0" y="0"/>
                  </a:lnTo>
                  <a:lnTo>
                    <a:pt x="0" y="2820153"/>
                  </a:lnTo>
                  <a:lnTo>
                    <a:pt x="6963341" y="2820153"/>
                  </a:lnTo>
                  <a:lnTo>
                    <a:pt x="6963341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2464553"/>
              <a:ext cx="25120600" cy="1676400"/>
            </a:xfrm>
            <a:prstGeom prst="rect">
              <a:avLst/>
            </a:prstGeom>
            <a:solidFill>
              <a:srgbClr val="6BD4CD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72872" y="9691223"/>
            <a:ext cx="16186428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197">
                <a:solidFill>
                  <a:srgbClr val="04345C"/>
                </a:solidFill>
                <a:latin typeface="Montserrat Classic"/>
              </a:rPr>
              <a:t>TAMING PARTICLES 2022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52544" y="1255748"/>
            <a:ext cx="13214608" cy="7321523"/>
            <a:chOff x="0" y="0"/>
            <a:chExt cx="17619478" cy="9762030"/>
          </a:xfrm>
        </p:grpSpPr>
        <p:sp>
          <p:nvSpPr>
            <p:cNvPr id="3" name="TextBox 3"/>
            <p:cNvSpPr txBox="1"/>
            <p:nvPr/>
          </p:nvSpPr>
          <p:spPr>
            <a:xfrm>
              <a:off x="6" y="0"/>
              <a:ext cx="17619471" cy="1390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83"/>
                </a:lnSpc>
              </a:pPr>
              <a:r>
                <a:rPr lang="en-US" sz="6903">
                  <a:solidFill>
                    <a:srgbClr val="E2EDF1"/>
                  </a:solidFill>
                  <a:latin typeface="Montserrat Classic Bold"/>
                </a:rPr>
                <a:t>Our approach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73371"/>
              <a:ext cx="17619478" cy="6688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7"/>
                </a:lnSpc>
              </a:pPr>
              <a:r>
                <a:rPr lang="en-US" sz="2958" spc="29">
                  <a:solidFill>
                    <a:srgbClr val="E2EDF1"/>
                  </a:solidFill>
                  <a:latin typeface="Montserrat Classic"/>
                </a:rPr>
                <a:t>There are many parts that can be built. Choosing a particular one might be overwhelming.</a:t>
              </a:r>
            </a:p>
            <a:p>
              <a:pPr>
                <a:lnSpc>
                  <a:spcPts val="4437"/>
                </a:lnSpc>
              </a:pPr>
              <a:r>
                <a:rPr lang="en-US" sz="2958" spc="29">
                  <a:solidFill>
                    <a:srgbClr val="E2EDF1"/>
                  </a:solidFill>
                  <a:latin typeface="Montserrat Classic"/>
                </a:rPr>
                <a:t>To solve this we are building a product catalog and assembly </a:t>
              </a:r>
              <a:r>
                <a:rPr lang="en-US" sz="2958" spc="29">
                  <a:solidFill>
                    <a:srgbClr val="000000"/>
                  </a:solidFill>
                  <a:latin typeface="Montserrat Classic Bold"/>
                </a:rPr>
                <a:t>structure</a:t>
              </a:r>
              <a:r>
                <a:rPr lang="en-US" sz="2958" spc="29">
                  <a:solidFill>
                    <a:srgbClr val="E2EDF1"/>
                  </a:solidFill>
                  <a:latin typeface="Montserrat Classic"/>
                </a:rPr>
                <a:t>. </a:t>
              </a:r>
            </a:p>
            <a:p>
              <a:pPr>
                <a:lnSpc>
                  <a:spcPts val="4437"/>
                </a:lnSpc>
              </a:pPr>
              <a:r>
                <a:rPr lang="en-US" sz="2958" spc="29">
                  <a:solidFill>
                    <a:srgbClr val="E2EDF1"/>
                  </a:solidFill>
                  <a:latin typeface="Montserrat Classic"/>
                </a:rPr>
                <a:t>In addition we are giving an </a:t>
              </a:r>
              <a:r>
                <a:rPr lang="en-US" sz="2958" spc="29">
                  <a:solidFill>
                    <a:srgbClr val="0F0C0E"/>
                  </a:solidFill>
                  <a:latin typeface="Montserrat Classic Bold"/>
                </a:rPr>
                <a:t>example </a:t>
              </a:r>
              <a:r>
                <a:rPr lang="en-US" sz="2958" spc="29">
                  <a:solidFill>
                    <a:srgbClr val="E2EDF1"/>
                  </a:solidFill>
                  <a:latin typeface="Montserrat Classic"/>
                </a:rPr>
                <a:t>of this system with </a:t>
              </a:r>
              <a:r>
                <a:rPr lang="en-US" sz="2958" spc="29">
                  <a:solidFill>
                    <a:srgbClr val="0F0C0E"/>
                  </a:solidFill>
                  <a:latin typeface="Montserrat Classic Bold"/>
                </a:rPr>
                <a:t>modular </a:t>
              </a:r>
              <a:r>
                <a:rPr lang="en-US" sz="2958" spc="29">
                  <a:solidFill>
                    <a:srgbClr val="E2EDF1"/>
                  </a:solidFill>
                  <a:latin typeface="Montserrat Classic"/>
                </a:rPr>
                <a:t>parts. </a:t>
              </a:r>
            </a:p>
            <a:p>
              <a:pPr>
                <a:lnSpc>
                  <a:spcPts val="4437"/>
                </a:lnSpc>
              </a:pPr>
              <a:r>
                <a:rPr lang="en-US" sz="2958" spc="29">
                  <a:solidFill>
                    <a:srgbClr val="E2EDF1"/>
                  </a:solidFill>
                  <a:latin typeface="Montserrat Classic"/>
                </a:rPr>
                <a:t>Topology optimisation can be done manually for each part or a script could be written which would optimise parts automatically.</a:t>
              </a:r>
            </a:p>
            <a:p>
              <a:pPr>
                <a:lnSpc>
                  <a:spcPts val="4437"/>
                </a:lnSpc>
              </a:pPr>
              <a:endParaRPr lang="en-US" sz="2958" spc="29">
                <a:solidFill>
                  <a:srgbClr val="E2EDF1"/>
                </a:solidFill>
                <a:latin typeface="Montserrat Classic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08815" y="1758898"/>
            <a:ext cx="3623844" cy="5026622"/>
          </a:xfrm>
          <a:custGeom>
            <a:avLst/>
            <a:gdLst/>
            <a:ahLst/>
            <a:cxnLst/>
            <a:rect l="l" t="t" r="r" b="b"/>
            <a:pathLst>
              <a:path w="3623844" h="5026622">
                <a:moveTo>
                  <a:pt x="0" y="0"/>
                </a:moveTo>
                <a:lnTo>
                  <a:pt x="3623843" y="0"/>
                </a:lnTo>
                <a:lnTo>
                  <a:pt x="3623843" y="5026622"/>
                </a:lnTo>
                <a:lnTo>
                  <a:pt x="0" y="502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415" t="-232" r="-38197" b="-3069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408815" y="428018"/>
            <a:ext cx="2200882" cy="2200882"/>
          </a:xfrm>
          <a:custGeom>
            <a:avLst/>
            <a:gdLst/>
            <a:ahLst/>
            <a:cxnLst/>
            <a:rect l="l" t="t" r="r" b="b"/>
            <a:pathLst>
              <a:path w="2200882" h="2200882">
                <a:moveTo>
                  <a:pt x="0" y="0"/>
                </a:moveTo>
                <a:lnTo>
                  <a:pt x="2200882" y="0"/>
                </a:lnTo>
                <a:lnTo>
                  <a:pt x="2200882" y="2200882"/>
                </a:lnTo>
                <a:lnTo>
                  <a:pt x="0" y="220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-1093198" y="8246951"/>
            <a:ext cx="19812000" cy="3105715"/>
            <a:chOff x="0" y="0"/>
            <a:chExt cx="26416000" cy="4140953"/>
          </a:xfrm>
        </p:grpSpPr>
        <p:sp>
          <p:nvSpPr>
            <p:cNvPr id="8" name="Freeform 8"/>
            <p:cNvSpPr/>
            <p:nvPr/>
          </p:nvSpPr>
          <p:spPr>
            <a:xfrm flipH="1">
              <a:off x="875286" y="1240688"/>
              <a:ext cx="3899914" cy="1579465"/>
            </a:xfrm>
            <a:custGeom>
              <a:avLst/>
              <a:gdLst/>
              <a:ahLst/>
              <a:cxnLst/>
              <a:rect l="l" t="t" r="r" b="b"/>
              <a:pathLst>
                <a:path w="3899914" h="1579465">
                  <a:moveTo>
                    <a:pt x="3899914" y="0"/>
                  </a:moveTo>
                  <a:lnTo>
                    <a:pt x="0" y="0"/>
                  </a:lnTo>
                  <a:lnTo>
                    <a:pt x="0" y="1579465"/>
                  </a:lnTo>
                  <a:lnTo>
                    <a:pt x="3899914" y="1579465"/>
                  </a:lnTo>
                  <a:lnTo>
                    <a:pt x="389991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19452659" y="0"/>
              <a:ext cx="6963341" cy="2820153"/>
            </a:xfrm>
            <a:custGeom>
              <a:avLst/>
              <a:gdLst/>
              <a:ahLst/>
              <a:cxnLst/>
              <a:rect l="l" t="t" r="r" b="b"/>
              <a:pathLst>
                <a:path w="6963341" h="2820153">
                  <a:moveTo>
                    <a:pt x="6963341" y="0"/>
                  </a:moveTo>
                  <a:lnTo>
                    <a:pt x="0" y="0"/>
                  </a:lnTo>
                  <a:lnTo>
                    <a:pt x="0" y="2820153"/>
                  </a:lnTo>
                  <a:lnTo>
                    <a:pt x="6963341" y="2820153"/>
                  </a:lnTo>
                  <a:lnTo>
                    <a:pt x="696334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464553"/>
              <a:ext cx="25120600" cy="1676400"/>
            </a:xfrm>
            <a:prstGeom prst="rect">
              <a:avLst/>
            </a:prstGeom>
            <a:solidFill>
              <a:srgbClr val="6BD4CD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72872" y="9691223"/>
            <a:ext cx="16186428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197">
                <a:solidFill>
                  <a:srgbClr val="04345C"/>
                </a:solidFill>
                <a:latin typeface="Montserrat Classic"/>
              </a:rPr>
              <a:t>TAMING PARTICLES 2022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3222" y="1028823"/>
            <a:ext cx="12799044" cy="8870949"/>
          </a:xfrm>
          <a:custGeom>
            <a:avLst/>
            <a:gdLst/>
            <a:ahLst/>
            <a:cxnLst/>
            <a:rect l="l" t="t" r="r" b="b"/>
            <a:pathLst>
              <a:path w="12799044" h="8870949">
                <a:moveTo>
                  <a:pt x="0" y="0"/>
                </a:moveTo>
                <a:lnTo>
                  <a:pt x="12799044" y="0"/>
                </a:lnTo>
                <a:lnTo>
                  <a:pt x="12799044" y="8870949"/>
                </a:lnTo>
                <a:lnTo>
                  <a:pt x="0" y="8870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-5400000">
            <a:off x="14411045" y="1028823"/>
            <a:ext cx="3315307" cy="3315307"/>
          </a:xfrm>
          <a:custGeom>
            <a:avLst/>
            <a:gdLst/>
            <a:ahLst/>
            <a:cxnLst/>
            <a:rect l="l" t="t" r="r" b="b"/>
            <a:pathLst>
              <a:path w="3315307" h="3315307">
                <a:moveTo>
                  <a:pt x="0" y="0"/>
                </a:moveTo>
                <a:lnTo>
                  <a:pt x="3315307" y="0"/>
                </a:lnTo>
                <a:lnTo>
                  <a:pt x="3315307" y="3315307"/>
                </a:lnTo>
                <a:lnTo>
                  <a:pt x="0" y="3315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1026792" y="7833473"/>
            <a:ext cx="2265474" cy="1424827"/>
          </a:xfrm>
          <a:custGeom>
            <a:avLst/>
            <a:gdLst/>
            <a:ahLst/>
            <a:cxnLst/>
            <a:rect l="l" t="t" r="r" b="b"/>
            <a:pathLst>
              <a:path w="2265474" h="1424827">
                <a:moveTo>
                  <a:pt x="0" y="0"/>
                </a:moveTo>
                <a:lnTo>
                  <a:pt x="2265474" y="0"/>
                </a:lnTo>
                <a:lnTo>
                  <a:pt x="2265474" y="1424827"/>
                </a:lnTo>
                <a:lnTo>
                  <a:pt x="0" y="1424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2641865" y="5919233"/>
            <a:ext cx="3538360" cy="4114800"/>
          </a:xfrm>
          <a:custGeom>
            <a:avLst/>
            <a:gdLst/>
            <a:ahLst/>
            <a:cxnLst/>
            <a:rect l="l" t="t" r="r" b="b"/>
            <a:pathLst>
              <a:path w="3538360" h="4114800">
                <a:moveTo>
                  <a:pt x="0" y="0"/>
                </a:moveTo>
                <a:lnTo>
                  <a:pt x="3538360" y="0"/>
                </a:lnTo>
                <a:lnTo>
                  <a:pt x="3538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91823" y="84995"/>
            <a:ext cx="13580563" cy="94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56"/>
              </a:lnSpc>
            </a:pPr>
            <a:r>
              <a:rPr lang="en-US" sz="6130" spc="91">
                <a:solidFill>
                  <a:srgbClr val="E2EDF1"/>
                </a:solidFill>
                <a:latin typeface="Montserrat Classic"/>
              </a:rPr>
              <a:t>STRUCTURE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28700" y="1676368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7744" y="360932"/>
            <a:ext cx="16991556" cy="94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56"/>
              </a:lnSpc>
            </a:pPr>
            <a:r>
              <a:rPr lang="en-US" sz="6130" spc="91">
                <a:solidFill>
                  <a:srgbClr val="E2EDF1"/>
                </a:solidFill>
                <a:latin typeface="Montserrat Classic"/>
              </a:rPr>
              <a:t>EXAMPLE OF THE STRUCTURE IN ACTION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14972693" y="1676368"/>
            <a:ext cx="3315307" cy="3315307"/>
          </a:xfrm>
          <a:custGeom>
            <a:avLst/>
            <a:gdLst/>
            <a:ahLst/>
            <a:cxnLst/>
            <a:rect l="l" t="t" r="r" b="b"/>
            <a:pathLst>
              <a:path w="3315307" h="3315307">
                <a:moveTo>
                  <a:pt x="0" y="0"/>
                </a:moveTo>
                <a:lnTo>
                  <a:pt x="3315307" y="0"/>
                </a:lnTo>
                <a:lnTo>
                  <a:pt x="3315307" y="3315308"/>
                </a:lnTo>
                <a:lnTo>
                  <a:pt x="0" y="3315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5836" y="1352293"/>
            <a:ext cx="18288000" cy="6779196"/>
          </a:xfrm>
          <a:prstGeom prst="rect">
            <a:avLst/>
          </a:prstGeom>
          <a:solidFill>
            <a:srgbClr val="E2EDF1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69698" y="1804985"/>
            <a:ext cx="3621573" cy="2936906"/>
          </a:xfrm>
          <a:custGeom>
            <a:avLst/>
            <a:gdLst/>
            <a:ahLst/>
            <a:cxnLst/>
            <a:rect l="l" t="t" r="r" b="b"/>
            <a:pathLst>
              <a:path w="3621573" h="2936906">
                <a:moveTo>
                  <a:pt x="0" y="0"/>
                </a:moveTo>
                <a:lnTo>
                  <a:pt x="3621573" y="0"/>
                </a:lnTo>
                <a:lnTo>
                  <a:pt x="3621573" y="2936906"/>
                </a:lnTo>
                <a:lnTo>
                  <a:pt x="0" y="293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2" r="-56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152380" y="1742657"/>
            <a:ext cx="4740998" cy="2999234"/>
          </a:xfrm>
          <a:custGeom>
            <a:avLst/>
            <a:gdLst/>
            <a:ahLst/>
            <a:cxnLst/>
            <a:rect l="l" t="t" r="r" b="b"/>
            <a:pathLst>
              <a:path w="4740998" h="2999234">
                <a:moveTo>
                  <a:pt x="0" y="0"/>
                </a:moveTo>
                <a:lnTo>
                  <a:pt x="4740998" y="0"/>
                </a:lnTo>
                <a:lnTo>
                  <a:pt x="4740998" y="2999234"/>
                </a:lnTo>
                <a:lnTo>
                  <a:pt x="0" y="2999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723195" y="1804985"/>
            <a:ext cx="7091138" cy="2936906"/>
          </a:xfrm>
          <a:custGeom>
            <a:avLst/>
            <a:gdLst/>
            <a:ahLst/>
            <a:cxnLst/>
            <a:rect l="l" t="t" r="r" b="b"/>
            <a:pathLst>
              <a:path w="7091138" h="2936906">
                <a:moveTo>
                  <a:pt x="0" y="0"/>
                </a:moveTo>
                <a:lnTo>
                  <a:pt x="7091137" y="0"/>
                </a:lnTo>
                <a:lnTo>
                  <a:pt x="7091137" y="2936906"/>
                </a:lnTo>
                <a:lnTo>
                  <a:pt x="0" y="2936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569698" y="5265766"/>
            <a:ext cx="3962110" cy="2575949"/>
          </a:xfrm>
          <a:custGeom>
            <a:avLst/>
            <a:gdLst/>
            <a:ahLst/>
            <a:cxnLst/>
            <a:rect l="l" t="t" r="r" b="b"/>
            <a:pathLst>
              <a:path w="3962110" h="2575949">
                <a:moveTo>
                  <a:pt x="0" y="0"/>
                </a:moveTo>
                <a:lnTo>
                  <a:pt x="3962110" y="0"/>
                </a:lnTo>
                <a:lnTo>
                  <a:pt x="3962110" y="2575949"/>
                </a:lnTo>
                <a:lnTo>
                  <a:pt x="0" y="2575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3892157" y="4973755"/>
            <a:ext cx="3556010" cy="3180301"/>
          </a:xfrm>
          <a:custGeom>
            <a:avLst/>
            <a:gdLst/>
            <a:ahLst/>
            <a:cxnLst/>
            <a:rect l="l" t="t" r="r" b="b"/>
            <a:pathLst>
              <a:path w="3556010" h="3180301">
                <a:moveTo>
                  <a:pt x="0" y="0"/>
                </a:moveTo>
                <a:lnTo>
                  <a:pt x="3556010" y="0"/>
                </a:lnTo>
                <a:lnTo>
                  <a:pt x="3556010" y="3180301"/>
                </a:lnTo>
                <a:lnTo>
                  <a:pt x="0" y="3180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1254675">
            <a:off x="6583643" y="6394189"/>
            <a:ext cx="7295838" cy="7295838"/>
          </a:xfrm>
          <a:custGeom>
            <a:avLst/>
            <a:gdLst/>
            <a:ahLst/>
            <a:cxnLst/>
            <a:rect l="l" t="t" r="r" b="b"/>
            <a:pathLst>
              <a:path w="7295838" h="7295838">
                <a:moveTo>
                  <a:pt x="0" y="0"/>
                </a:moveTo>
                <a:lnTo>
                  <a:pt x="7295837" y="0"/>
                </a:lnTo>
                <a:lnTo>
                  <a:pt x="7295837" y="7295838"/>
                </a:lnTo>
                <a:lnTo>
                  <a:pt x="0" y="7295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325942" y="5143500"/>
            <a:ext cx="2708965" cy="1891798"/>
          </a:xfrm>
          <a:custGeom>
            <a:avLst/>
            <a:gdLst/>
            <a:ahLst/>
            <a:cxnLst/>
            <a:rect l="l" t="t" r="r" b="b"/>
            <a:pathLst>
              <a:path w="2708965" h="1891798">
                <a:moveTo>
                  <a:pt x="0" y="0"/>
                </a:moveTo>
                <a:lnTo>
                  <a:pt x="2708965" y="0"/>
                </a:lnTo>
                <a:lnTo>
                  <a:pt x="2708965" y="1891798"/>
                </a:lnTo>
                <a:lnTo>
                  <a:pt x="0" y="1891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2584844" y="1754771"/>
            <a:ext cx="2023236" cy="2987120"/>
          </a:xfrm>
          <a:custGeom>
            <a:avLst/>
            <a:gdLst/>
            <a:ahLst/>
            <a:cxnLst/>
            <a:rect l="l" t="t" r="r" b="b"/>
            <a:pathLst>
              <a:path w="2023236" h="2987120">
                <a:moveTo>
                  <a:pt x="0" y="0"/>
                </a:moveTo>
                <a:lnTo>
                  <a:pt x="2023237" y="0"/>
                </a:lnTo>
                <a:lnTo>
                  <a:pt x="2023237" y="2987120"/>
                </a:lnTo>
                <a:lnTo>
                  <a:pt x="0" y="29871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1504" t="-2168" r="-2640" b="-217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5400658" y="5265766"/>
            <a:ext cx="3743342" cy="2352374"/>
          </a:xfrm>
          <a:custGeom>
            <a:avLst/>
            <a:gdLst/>
            <a:ahLst/>
            <a:cxnLst/>
            <a:rect l="l" t="t" r="r" b="b"/>
            <a:pathLst>
              <a:path w="3743342" h="2352374">
                <a:moveTo>
                  <a:pt x="0" y="0"/>
                </a:moveTo>
                <a:lnTo>
                  <a:pt x="3743342" y="0"/>
                </a:lnTo>
                <a:lnTo>
                  <a:pt x="3743342" y="2352373"/>
                </a:lnTo>
                <a:lnTo>
                  <a:pt x="0" y="2352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320594" y="149468"/>
            <a:ext cx="10402601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E2EDF1"/>
                </a:solidFill>
                <a:latin typeface="Montserrat Classic"/>
              </a:rPr>
              <a:t>Other parts examples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21447" y="1149803"/>
            <a:ext cx="6066925" cy="3719983"/>
          </a:xfrm>
          <a:custGeom>
            <a:avLst/>
            <a:gdLst/>
            <a:ahLst/>
            <a:cxnLst/>
            <a:rect l="l" t="t" r="r" b="b"/>
            <a:pathLst>
              <a:path w="6066925" h="3719983">
                <a:moveTo>
                  <a:pt x="0" y="0"/>
                </a:moveTo>
                <a:lnTo>
                  <a:pt x="6066925" y="0"/>
                </a:lnTo>
                <a:lnTo>
                  <a:pt x="6066925" y="3719982"/>
                </a:lnTo>
                <a:lnTo>
                  <a:pt x="0" y="3719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860065" y="5580726"/>
            <a:ext cx="6128307" cy="3920437"/>
          </a:xfrm>
          <a:custGeom>
            <a:avLst/>
            <a:gdLst/>
            <a:ahLst/>
            <a:cxnLst/>
            <a:rect l="l" t="t" r="r" b="b"/>
            <a:pathLst>
              <a:path w="6128307" h="3920437">
                <a:moveTo>
                  <a:pt x="0" y="0"/>
                </a:moveTo>
                <a:lnTo>
                  <a:pt x="6128307" y="0"/>
                </a:lnTo>
                <a:lnTo>
                  <a:pt x="6128307" y="3920438"/>
                </a:lnTo>
                <a:lnTo>
                  <a:pt x="0" y="3920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41720" y="2226827"/>
            <a:ext cx="1460589" cy="1565934"/>
          </a:xfrm>
          <a:custGeom>
            <a:avLst/>
            <a:gdLst/>
            <a:ahLst/>
            <a:cxnLst/>
            <a:rect l="l" t="t" r="r" b="b"/>
            <a:pathLst>
              <a:path w="1460589" h="1565934">
                <a:moveTo>
                  <a:pt x="0" y="0"/>
                </a:moveTo>
                <a:lnTo>
                  <a:pt x="1460589" y="0"/>
                </a:lnTo>
                <a:lnTo>
                  <a:pt x="1460589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928419" y="6305520"/>
            <a:ext cx="4740187" cy="3709359"/>
          </a:xfrm>
          <a:custGeom>
            <a:avLst/>
            <a:gdLst/>
            <a:ahLst/>
            <a:cxnLst/>
            <a:rect l="l" t="t" r="r" b="b"/>
            <a:pathLst>
              <a:path w="4740187" h="3709359">
                <a:moveTo>
                  <a:pt x="0" y="0"/>
                </a:moveTo>
                <a:lnTo>
                  <a:pt x="4740187" y="0"/>
                </a:lnTo>
                <a:lnTo>
                  <a:pt x="4740187" y="3709359"/>
                </a:lnTo>
                <a:lnTo>
                  <a:pt x="0" y="37093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398401" y="6774943"/>
            <a:ext cx="5759885" cy="3239936"/>
          </a:xfrm>
          <a:custGeom>
            <a:avLst/>
            <a:gdLst/>
            <a:ahLst/>
            <a:cxnLst/>
            <a:rect l="l" t="t" r="r" b="b"/>
            <a:pathLst>
              <a:path w="5759885" h="3239936">
                <a:moveTo>
                  <a:pt x="0" y="0"/>
                </a:moveTo>
                <a:lnTo>
                  <a:pt x="5759886" y="0"/>
                </a:lnTo>
                <a:lnTo>
                  <a:pt x="5759886" y="3239936"/>
                </a:lnTo>
                <a:lnTo>
                  <a:pt x="0" y="3239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2888279" y="1168583"/>
            <a:ext cx="8407864" cy="47294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1929" y="205974"/>
            <a:ext cx="13580563" cy="94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56"/>
              </a:lnSpc>
            </a:pPr>
            <a:r>
              <a:rPr lang="en-US" sz="6130" spc="91">
                <a:solidFill>
                  <a:srgbClr val="E2EDF1"/>
                </a:solidFill>
                <a:latin typeface="Montserrat Classic"/>
              </a:rPr>
              <a:t>ROVER WHEEL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69592" y="4848542"/>
            <a:ext cx="30707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Stress on Mars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9592" y="9434489"/>
            <a:ext cx="31706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Stress on Earth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93568" y="148824"/>
            <a:ext cx="37001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σ yield = 13,5 MPa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11476" y="6228320"/>
            <a:ext cx="3126443" cy="40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"/>
              </a:lnSpc>
              <a:spcBef>
                <a:spcPct val="0"/>
              </a:spcBef>
            </a:pPr>
            <a:r>
              <a:rPr lang="en-US" sz="1545" spc="170">
                <a:solidFill>
                  <a:srgbClr val="FFFFFF"/>
                </a:solidFill>
                <a:latin typeface="Montserrat Classic Bold"/>
              </a:rPr>
              <a:t>ALL PARTS FIT ON THE BUILD PLATE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929" y="5926582"/>
            <a:ext cx="1358856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800" spc="197">
                <a:solidFill>
                  <a:srgbClr val="FFFFFF"/>
                </a:solidFill>
                <a:latin typeface="Montserrat Classic Bold"/>
              </a:rPr>
              <a:t>FITS GOOD AS NEW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6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3784319" y="1981907"/>
            <a:ext cx="3086100" cy="29776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800"/>
              </a:lnSpc>
            </a:pPr>
            <a:endParaRPr lang="en-US" sz="1800" spc="197" dirty="0">
              <a:solidFill>
                <a:srgbClr val="FFFFFF"/>
              </a:solidFill>
              <a:latin typeface="Montserrat Class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59836" y="448405"/>
            <a:ext cx="3086100" cy="29776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800"/>
              </a:lnSpc>
            </a:pPr>
            <a:r>
              <a:rPr lang="en-US" sz="1800" spc="197" dirty="0">
                <a:solidFill>
                  <a:srgbClr val="FFFFFF"/>
                </a:solidFill>
                <a:latin typeface="Montserrat Classic Bold"/>
              </a:rPr>
              <a:t>IMPORT SOLID PART</a:t>
            </a:r>
          </a:p>
        </p:txBody>
      </p:sp>
      <p:sp>
        <p:nvSpPr>
          <p:cNvPr id="2" name="Freeform 2"/>
          <p:cNvSpPr/>
          <p:nvPr/>
        </p:nvSpPr>
        <p:spPr>
          <a:xfrm>
            <a:off x="14655148" y="6107925"/>
            <a:ext cx="5208305" cy="5208305"/>
          </a:xfrm>
          <a:custGeom>
            <a:avLst/>
            <a:gdLst/>
            <a:ahLst/>
            <a:cxnLst/>
            <a:rect l="l" t="t" r="r" b="b"/>
            <a:pathLst>
              <a:path w="5208305" h="5208305">
                <a:moveTo>
                  <a:pt x="0" y="0"/>
                </a:moveTo>
                <a:lnTo>
                  <a:pt x="5208304" y="0"/>
                </a:lnTo>
                <a:lnTo>
                  <a:pt x="5208304" y="5208305"/>
                </a:lnTo>
                <a:lnTo>
                  <a:pt x="0" y="520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925069"/>
            <a:ext cx="13416986" cy="4653414"/>
          </a:xfrm>
          <a:custGeom>
            <a:avLst/>
            <a:gdLst/>
            <a:ahLst/>
            <a:cxnLst/>
            <a:rect l="l" t="t" r="r" b="b"/>
            <a:pathLst>
              <a:path w="13416986" h="4653414">
                <a:moveTo>
                  <a:pt x="0" y="0"/>
                </a:moveTo>
                <a:lnTo>
                  <a:pt x="13416986" y="0"/>
                </a:lnTo>
                <a:lnTo>
                  <a:pt x="13416986" y="4653414"/>
                </a:lnTo>
                <a:lnTo>
                  <a:pt x="0" y="4653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1662485" y="5586425"/>
            <a:ext cx="4643750" cy="4708517"/>
          </a:xfrm>
          <a:custGeom>
            <a:avLst/>
            <a:gdLst/>
            <a:ahLst/>
            <a:cxnLst/>
            <a:rect l="l" t="t" r="r" b="b"/>
            <a:pathLst>
              <a:path w="4643750" h="4708517">
                <a:moveTo>
                  <a:pt x="0" y="0"/>
                </a:moveTo>
                <a:lnTo>
                  <a:pt x="4643750" y="0"/>
                </a:lnTo>
                <a:lnTo>
                  <a:pt x="4643750" y="4708517"/>
                </a:lnTo>
                <a:lnTo>
                  <a:pt x="0" y="4708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2981265" y="5578483"/>
            <a:ext cx="8951826" cy="4708517"/>
          </a:xfrm>
          <a:custGeom>
            <a:avLst/>
            <a:gdLst/>
            <a:ahLst/>
            <a:cxnLst/>
            <a:rect l="l" t="t" r="r" b="b"/>
            <a:pathLst>
              <a:path w="8951826" h="4708517">
                <a:moveTo>
                  <a:pt x="0" y="0"/>
                </a:moveTo>
                <a:lnTo>
                  <a:pt x="8951826" y="0"/>
                </a:lnTo>
                <a:lnTo>
                  <a:pt x="8951826" y="4708517"/>
                </a:lnTo>
                <a:lnTo>
                  <a:pt x="0" y="4708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07" r="-13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14464220" y="2722098"/>
            <a:ext cx="3086100" cy="29776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800"/>
              </a:lnSpc>
            </a:pPr>
            <a:r>
              <a:rPr lang="en-US" sz="1800" spc="197" dirty="0">
                <a:solidFill>
                  <a:srgbClr val="FFFFFF"/>
                </a:solidFill>
                <a:latin typeface="Montserrat Classic Bold"/>
              </a:rPr>
              <a:t>GATHER SEGMENTED PART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20716" y="-900247"/>
            <a:ext cx="10528787" cy="1825317"/>
            <a:chOff x="0" y="0"/>
            <a:chExt cx="14038383" cy="24337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336997"/>
              <a:ext cx="14038383" cy="1096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76"/>
                </a:lnSpc>
              </a:pPr>
              <a:r>
                <a:rPr lang="en-US" sz="5397" spc="80">
                  <a:solidFill>
                    <a:srgbClr val="6BD4CD"/>
                  </a:solidFill>
                  <a:latin typeface="Montserrat Classic Bold"/>
                </a:rPr>
                <a:t>TOPOLOGY OPTIMISATION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038383" cy="722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43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29D0896-8B33-D83C-12F6-3916199B1708}"/>
              </a:ext>
            </a:extLst>
          </p:cNvPr>
          <p:cNvSpPr txBox="1"/>
          <p:nvPr/>
        </p:nvSpPr>
        <p:spPr>
          <a:xfrm>
            <a:off x="13762771" y="2374684"/>
            <a:ext cx="4449883" cy="104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spc="197" dirty="0">
                <a:solidFill>
                  <a:srgbClr val="FFFFFF"/>
                </a:solidFill>
                <a:latin typeface="Montserrat Classic Bold"/>
              </a:rPr>
              <a:t>CHOOSE PARAMETERS:</a:t>
            </a:r>
          </a:p>
          <a:p>
            <a:pPr algn="ctr">
              <a:lnSpc>
                <a:spcPts val="1800"/>
              </a:lnSpc>
            </a:pPr>
            <a:endParaRPr lang="en-US" sz="1800" spc="197" dirty="0">
              <a:solidFill>
                <a:srgbClr val="FFFFFF"/>
              </a:solidFill>
              <a:latin typeface="Montserrat Classic Bold"/>
            </a:endParaRPr>
          </a:p>
          <a:p>
            <a:pPr marL="388620" lvl="1" indent="-194310" algn="ctr">
              <a:lnSpc>
                <a:spcPts val="1800"/>
              </a:lnSpc>
              <a:buFont typeface="Arial"/>
              <a:buChar char="•"/>
            </a:pPr>
            <a:r>
              <a:rPr lang="en-US" sz="1800" spc="197" dirty="0">
                <a:solidFill>
                  <a:srgbClr val="FFFFFF"/>
                </a:solidFill>
                <a:latin typeface="Montserrat Classic"/>
              </a:rPr>
              <a:t>- PIPE DIAMETER</a:t>
            </a:r>
          </a:p>
          <a:p>
            <a:pPr marL="388620" lvl="1" indent="-194310" algn="ctr">
              <a:lnSpc>
                <a:spcPts val="1800"/>
              </a:lnSpc>
              <a:buFont typeface="Arial"/>
              <a:buChar char="•"/>
            </a:pPr>
            <a:r>
              <a:rPr lang="en-US" sz="1800" spc="197" dirty="0">
                <a:solidFill>
                  <a:srgbClr val="FFFFFF"/>
                </a:solidFill>
                <a:latin typeface="Montserrat Classic"/>
              </a:rPr>
              <a:t>- CELL AMOUNT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805697" y="5570542"/>
            <a:ext cx="6482303" cy="4724400"/>
          </a:xfrm>
          <a:custGeom>
            <a:avLst/>
            <a:gdLst/>
            <a:ahLst/>
            <a:cxnLst/>
            <a:rect l="l" t="t" r="r" b="b"/>
            <a:pathLst>
              <a:path w="6482303" h="4724400">
                <a:moveTo>
                  <a:pt x="0" y="0"/>
                </a:moveTo>
                <a:lnTo>
                  <a:pt x="6482303" y="0"/>
                </a:lnTo>
                <a:lnTo>
                  <a:pt x="6482303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231" b="-2231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339</Words>
  <Application>Microsoft Office PowerPoint</Application>
  <PresentationFormat>Custom</PresentationFormat>
  <Paragraphs>59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Montserrat Classic Bold</vt:lpstr>
      <vt:lpstr>Montserrat Classic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Dora Hacks  tAMing particles: Outfitting mars habitat</dc:title>
  <cp:lastModifiedBy>Domas Gerta</cp:lastModifiedBy>
  <cp:revision>2</cp:revision>
  <dcterms:created xsi:type="dcterms:W3CDTF">2006-08-16T00:00:00Z</dcterms:created>
  <dcterms:modified xsi:type="dcterms:W3CDTF">2023-08-07T18:43:01Z</dcterms:modified>
  <dc:identifier>DAFqhfjLqfg</dc:identifier>
</cp:coreProperties>
</file>